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68" r:id="rId5"/>
    <p:sldId id="259" r:id="rId6"/>
    <p:sldId id="260" r:id="rId7"/>
    <p:sldId id="261" r:id="rId8"/>
    <p:sldId id="262" r:id="rId9"/>
    <p:sldId id="263" r:id="rId10"/>
    <p:sldId id="264"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77" autoAdjust="0"/>
    <p:restoredTop sz="94694"/>
  </p:normalViewPr>
  <p:slideViewPr>
    <p:cSldViewPr snapToGrid="0">
      <p:cViewPr>
        <p:scale>
          <a:sx n="60" d="100"/>
          <a:sy n="60" d="100"/>
        </p:scale>
        <p:origin x="-72" y="-11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F2D280-BCD1-70C8-66B5-AC3C97A63CE1}"/>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a:extLst>
              <a:ext uri="{FF2B5EF4-FFF2-40B4-BE49-F238E27FC236}">
                <a16:creationId xmlns:a16="http://schemas.microsoft.com/office/drawing/2014/main" xmlns="" id="{A423F61D-10AA-B6D5-9112-989DAB5AA6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xmlns="" id="{FF81E0C6-323B-DFB5-232D-278C81679723}"/>
              </a:ext>
            </a:extLst>
          </p:cNvPr>
          <p:cNvSpPr>
            <a:spLocks noGrp="1"/>
          </p:cNvSpPr>
          <p:nvPr>
            <p:ph type="dt" sz="half" idx="10"/>
          </p:nvPr>
        </p:nvSpPr>
        <p:spPr/>
        <p:txBody>
          <a:bodyPr/>
          <a:lstStyle/>
          <a:p>
            <a:fld id="{6979B3A9-8E8B-A54B-82EB-4510C95B163E}" type="datetimeFigureOut">
              <a:rPr lang="en-US" smtClean="0"/>
              <a:t>29-Mar-24</a:t>
            </a:fld>
            <a:endParaRPr lang="en-US"/>
          </a:p>
        </p:txBody>
      </p:sp>
      <p:sp>
        <p:nvSpPr>
          <p:cNvPr id="5" name="Footer Placeholder 4">
            <a:extLst>
              <a:ext uri="{FF2B5EF4-FFF2-40B4-BE49-F238E27FC236}">
                <a16:creationId xmlns:a16="http://schemas.microsoft.com/office/drawing/2014/main" xmlns="" id="{71AE5E0E-29B1-F036-030B-64E838461B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1417406-25E1-B384-D4F8-149FD01CCF3E}"/>
              </a:ext>
            </a:extLst>
          </p:cNvPr>
          <p:cNvSpPr>
            <a:spLocks noGrp="1"/>
          </p:cNvSpPr>
          <p:nvPr>
            <p:ph type="sldNum" sz="quarter" idx="12"/>
          </p:nvPr>
        </p:nvSpPr>
        <p:spPr/>
        <p:txBody>
          <a:bodyPr/>
          <a:lstStyle/>
          <a:p>
            <a:fld id="{7D5EBB64-B74C-4743-9E2C-AB959AB7FF08}" type="slidenum">
              <a:rPr lang="en-US" smtClean="0"/>
              <a:t>‹#›</a:t>
            </a:fld>
            <a:endParaRPr lang="en-US"/>
          </a:p>
        </p:txBody>
      </p:sp>
    </p:spTree>
    <p:extLst>
      <p:ext uri="{BB962C8B-B14F-4D97-AF65-F5344CB8AC3E}">
        <p14:creationId xmlns:p14="http://schemas.microsoft.com/office/powerpoint/2010/main" val="992737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005AD1-1901-4BF2-13B7-AFACD9F5FCC0}"/>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xmlns="" id="{FA894566-ABBB-306D-582E-7851525C9BAA}"/>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xmlns="" id="{CBC3AD2B-BA7B-A6B4-7447-E8195F6AD17B}"/>
              </a:ext>
            </a:extLst>
          </p:cNvPr>
          <p:cNvSpPr>
            <a:spLocks noGrp="1"/>
          </p:cNvSpPr>
          <p:nvPr>
            <p:ph type="dt" sz="half" idx="10"/>
          </p:nvPr>
        </p:nvSpPr>
        <p:spPr/>
        <p:txBody>
          <a:bodyPr/>
          <a:lstStyle/>
          <a:p>
            <a:fld id="{6979B3A9-8E8B-A54B-82EB-4510C95B163E}" type="datetimeFigureOut">
              <a:rPr lang="en-US" smtClean="0"/>
              <a:t>29-Mar-24</a:t>
            </a:fld>
            <a:endParaRPr lang="en-US"/>
          </a:p>
        </p:txBody>
      </p:sp>
      <p:sp>
        <p:nvSpPr>
          <p:cNvPr id="5" name="Footer Placeholder 4">
            <a:extLst>
              <a:ext uri="{FF2B5EF4-FFF2-40B4-BE49-F238E27FC236}">
                <a16:creationId xmlns:a16="http://schemas.microsoft.com/office/drawing/2014/main" xmlns="" id="{702F5095-21DC-F21E-B6F4-705736742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AC271C1-4AFD-5CAA-CAEA-A8B0D355DC80}"/>
              </a:ext>
            </a:extLst>
          </p:cNvPr>
          <p:cNvSpPr>
            <a:spLocks noGrp="1"/>
          </p:cNvSpPr>
          <p:nvPr>
            <p:ph type="sldNum" sz="quarter" idx="12"/>
          </p:nvPr>
        </p:nvSpPr>
        <p:spPr/>
        <p:txBody>
          <a:bodyPr/>
          <a:lstStyle/>
          <a:p>
            <a:fld id="{7D5EBB64-B74C-4743-9E2C-AB959AB7FF08}" type="slidenum">
              <a:rPr lang="en-US" smtClean="0"/>
              <a:t>‹#›</a:t>
            </a:fld>
            <a:endParaRPr lang="en-US"/>
          </a:p>
        </p:txBody>
      </p:sp>
    </p:spTree>
    <p:extLst>
      <p:ext uri="{BB962C8B-B14F-4D97-AF65-F5344CB8AC3E}">
        <p14:creationId xmlns:p14="http://schemas.microsoft.com/office/powerpoint/2010/main" val="22471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34E68A5-E3B0-FFA3-DD76-E8ABB1259F40}"/>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xmlns="" id="{7909F324-E6E4-E054-D15E-01800CA5203E}"/>
              </a:ext>
            </a:extLst>
          </p:cNvPr>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xmlns="" id="{59981856-264F-0629-C4DB-CC16F1EBE026}"/>
              </a:ext>
            </a:extLst>
          </p:cNvPr>
          <p:cNvSpPr>
            <a:spLocks noGrp="1"/>
          </p:cNvSpPr>
          <p:nvPr>
            <p:ph type="dt" sz="half" idx="10"/>
          </p:nvPr>
        </p:nvSpPr>
        <p:spPr/>
        <p:txBody>
          <a:bodyPr/>
          <a:lstStyle/>
          <a:p>
            <a:fld id="{6979B3A9-8E8B-A54B-82EB-4510C95B163E}" type="datetimeFigureOut">
              <a:rPr lang="en-US" smtClean="0"/>
              <a:t>29-Mar-24</a:t>
            </a:fld>
            <a:endParaRPr lang="en-US"/>
          </a:p>
        </p:txBody>
      </p:sp>
      <p:sp>
        <p:nvSpPr>
          <p:cNvPr id="5" name="Footer Placeholder 4">
            <a:extLst>
              <a:ext uri="{FF2B5EF4-FFF2-40B4-BE49-F238E27FC236}">
                <a16:creationId xmlns:a16="http://schemas.microsoft.com/office/drawing/2014/main" xmlns="" id="{C5867919-3FEA-E4BF-D6C1-E0E2222489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3F79F4C-B173-B970-E084-04B2B52A4EA5}"/>
              </a:ext>
            </a:extLst>
          </p:cNvPr>
          <p:cNvSpPr>
            <a:spLocks noGrp="1"/>
          </p:cNvSpPr>
          <p:nvPr>
            <p:ph type="sldNum" sz="quarter" idx="12"/>
          </p:nvPr>
        </p:nvSpPr>
        <p:spPr/>
        <p:txBody>
          <a:bodyPr/>
          <a:lstStyle/>
          <a:p>
            <a:fld id="{7D5EBB64-B74C-4743-9E2C-AB959AB7FF08}" type="slidenum">
              <a:rPr lang="en-US" smtClean="0"/>
              <a:t>‹#›</a:t>
            </a:fld>
            <a:endParaRPr lang="en-US"/>
          </a:p>
        </p:txBody>
      </p:sp>
    </p:spTree>
    <p:extLst>
      <p:ext uri="{BB962C8B-B14F-4D97-AF65-F5344CB8AC3E}">
        <p14:creationId xmlns:p14="http://schemas.microsoft.com/office/powerpoint/2010/main" val="290071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E9D0DC-AA95-C974-52A3-B284265649B9}"/>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xmlns="" id="{53C50143-8DD5-81F9-F460-B5EF37D69245}"/>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xmlns="" id="{3E8E9F9B-F68E-D9BE-53B3-99B8D4C77C46}"/>
              </a:ext>
            </a:extLst>
          </p:cNvPr>
          <p:cNvSpPr>
            <a:spLocks noGrp="1"/>
          </p:cNvSpPr>
          <p:nvPr>
            <p:ph type="dt" sz="half" idx="10"/>
          </p:nvPr>
        </p:nvSpPr>
        <p:spPr/>
        <p:txBody>
          <a:bodyPr/>
          <a:lstStyle/>
          <a:p>
            <a:fld id="{6979B3A9-8E8B-A54B-82EB-4510C95B163E}" type="datetimeFigureOut">
              <a:rPr lang="en-US" smtClean="0"/>
              <a:t>29-Mar-24</a:t>
            </a:fld>
            <a:endParaRPr lang="en-US"/>
          </a:p>
        </p:txBody>
      </p:sp>
      <p:sp>
        <p:nvSpPr>
          <p:cNvPr id="5" name="Footer Placeholder 4">
            <a:extLst>
              <a:ext uri="{FF2B5EF4-FFF2-40B4-BE49-F238E27FC236}">
                <a16:creationId xmlns:a16="http://schemas.microsoft.com/office/drawing/2014/main" xmlns="" id="{5B81C122-108B-7B95-0F5B-C8E26C7BB1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C3CD09B-35BE-78F2-315B-5322A1636866}"/>
              </a:ext>
            </a:extLst>
          </p:cNvPr>
          <p:cNvSpPr>
            <a:spLocks noGrp="1"/>
          </p:cNvSpPr>
          <p:nvPr>
            <p:ph type="sldNum" sz="quarter" idx="12"/>
          </p:nvPr>
        </p:nvSpPr>
        <p:spPr/>
        <p:txBody>
          <a:bodyPr/>
          <a:lstStyle/>
          <a:p>
            <a:fld id="{7D5EBB64-B74C-4743-9E2C-AB959AB7FF08}" type="slidenum">
              <a:rPr lang="en-US" smtClean="0"/>
              <a:t>‹#›</a:t>
            </a:fld>
            <a:endParaRPr lang="en-US"/>
          </a:p>
        </p:txBody>
      </p:sp>
    </p:spTree>
    <p:extLst>
      <p:ext uri="{BB962C8B-B14F-4D97-AF65-F5344CB8AC3E}">
        <p14:creationId xmlns:p14="http://schemas.microsoft.com/office/powerpoint/2010/main" val="103489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0845E7-D0DE-C08B-0630-77FED531259F}"/>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xmlns="" id="{B49BD8FB-A53C-4884-83D2-206EC118521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smtClean="0"/>
              <a:t>Click to edit Master text styles</a:t>
            </a:r>
          </a:p>
        </p:txBody>
      </p:sp>
      <p:sp>
        <p:nvSpPr>
          <p:cNvPr id="4" name="Date Placeholder 3">
            <a:extLst>
              <a:ext uri="{FF2B5EF4-FFF2-40B4-BE49-F238E27FC236}">
                <a16:creationId xmlns:a16="http://schemas.microsoft.com/office/drawing/2014/main" xmlns="" id="{889C03F1-B31F-9523-A3B6-99312B503EE8}"/>
              </a:ext>
            </a:extLst>
          </p:cNvPr>
          <p:cNvSpPr>
            <a:spLocks noGrp="1"/>
          </p:cNvSpPr>
          <p:nvPr>
            <p:ph type="dt" sz="half" idx="10"/>
          </p:nvPr>
        </p:nvSpPr>
        <p:spPr/>
        <p:txBody>
          <a:bodyPr/>
          <a:lstStyle/>
          <a:p>
            <a:fld id="{6979B3A9-8E8B-A54B-82EB-4510C95B163E}" type="datetimeFigureOut">
              <a:rPr lang="en-US" smtClean="0"/>
              <a:t>29-Mar-24</a:t>
            </a:fld>
            <a:endParaRPr lang="en-US"/>
          </a:p>
        </p:txBody>
      </p:sp>
      <p:sp>
        <p:nvSpPr>
          <p:cNvPr id="5" name="Footer Placeholder 4">
            <a:extLst>
              <a:ext uri="{FF2B5EF4-FFF2-40B4-BE49-F238E27FC236}">
                <a16:creationId xmlns:a16="http://schemas.microsoft.com/office/drawing/2014/main" xmlns="" id="{4CAAE0F2-8494-4EE3-7637-B247FA5F1B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2BFCBDB-A431-84AF-42C3-99C5A66F226B}"/>
              </a:ext>
            </a:extLst>
          </p:cNvPr>
          <p:cNvSpPr>
            <a:spLocks noGrp="1"/>
          </p:cNvSpPr>
          <p:nvPr>
            <p:ph type="sldNum" sz="quarter" idx="12"/>
          </p:nvPr>
        </p:nvSpPr>
        <p:spPr/>
        <p:txBody>
          <a:bodyPr/>
          <a:lstStyle/>
          <a:p>
            <a:fld id="{7D5EBB64-B74C-4743-9E2C-AB959AB7FF08}" type="slidenum">
              <a:rPr lang="en-US" smtClean="0"/>
              <a:t>‹#›</a:t>
            </a:fld>
            <a:endParaRPr lang="en-US"/>
          </a:p>
        </p:txBody>
      </p:sp>
    </p:spTree>
    <p:extLst>
      <p:ext uri="{BB962C8B-B14F-4D97-AF65-F5344CB8AC3E}">
        <p14:creationId xmlns:p14="http://schemas.microsoft.com/office/powerpoint/2010/main" val="24030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B4D01B-156C-4B7C-70C8-6C51A0E5103C}"/>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xmlns="" id="{A2F3C608-BF87-4BF8-B8F5-F5AB68D8454F}"/>
              </a:ext>
            </a:extLst>
          </p:cNvPr>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xmlns="" id="{87780E36-1086-35AF-C21D-64D1A2A7FD2A}"/>
              </a:ext>
            </a:extLst>
          </p:cNvPr>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xmlns="" id="{35EFDFFF-D912-9593-351B-5AE2E79795CC}"/>
              </a:ext>
            </a:extLst>
          </p:cNvPr>
          <p:cNvSpPr>
            <a:spLocks noGrp="1"/>
          </p:cNvSpPr>
          <p:nvPr>
            <p:ph type="dt" sz="half" idx="10"/>
          </p:nvPr>
        </p:nvSpPr>
        <p:spPr/>
        <p:txBody>
          <a:bodyPr/>
          <a:lstStyle/>
          <a:p>
            <a:fld id="{6979B3A9-8E8B-A54B-82EB-4510C95B163E}" type="datetimeFigureOut">
              <a:rPr lang="en-US" smtClean="0"/>
              <a:t>29-Mar-24</a:t>
            </a:fld>
            <a:endParaRPr lang="en-US"/>
          </a:p>
        </p:txBody>
      </p:sp>
      <p:sp>
        <p:nvSpPr>
          <p:cNvPr id="6" name="Footer Placeholder 5">
            <a:extLst>
              <a:ext uri="{FF2B5EF4-FFF2-40B4-BE49-F238E27FC236}">
                <a16:creationId xmlns:a16="http://schemas.microsoft.com/office/drawing/2014/main" xmlns="" id="{727B6B5E-FF7D-8A57-9579-7C8F241FA2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E2B9D2D-4EBF-CD7E-A3D9-ED289EEEBDF5}"/>
              </a:ext>
            </a:extLst>
          </p:cNvPr>
          <p:cNvSpPr>
            <a:spLocks noGrp="1"/>
          </p:cNvSpPr>
          <p:nvPr>
            <p:ph type="sldNum" sz="quarter" idx="12"/>
          </p:nvPr>
        </p:nvSpPr>
        <p:spPr/>
        <p:txBody>
          <a:bodyPr/>
          <a:lstStyle/>
          <a:p>
            <a:fld id="{7D5EBB64-B74C-4743-9E2C-AB959AB7FF08}" type="slidenum">
              <a:rPr lang="en-US" smtClean="0"/>
              <a:t>‹#›</a:t>
            </a:fld>
            <a:endParaRPr lang="en-US"/>
          </a:p>
        </p:txBody>
      </p:sp>
    </p:spTree>
    <p:extLst>
      <p:ext uri="{BB962C8B-B14F-4D97-AF65-F5344CB8AC3E}">
        <p14:creationId xmlns:p14="http://schemas.microsoft.com/office/powerpoint/2010/main" val="13375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08A204-51F8-25F0-6840-B0A6CAC79D3E}"/>
              </a:ext>
            </a:extLst>
          </p:cNvPr>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xmlns="" id="{2495DE7E-A5F1-07F4-98BC-B8AE42829A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xmlns="" id="{0E6B717E-850E-6BBE-059D-BAD0CD023786}"/>
              </a:ext>
            </a:extLst>
          </p:cNvPr>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xmlns="" id="{078A039C-4D54-6DA1-EA92-C817B964F3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xmlns="" id="{6A6B215C-8852-FA31-E66A-5C8140E0F02E}"/>
              </a:ext>
            </a:extLst>
          </p:cNvPr>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xmlns="" id="{1573D5D1-1AD7-0872-798A-4A4ACBF5EEF6}"/>
              </a:ext>
            </a:extLst>
          </p:cNvPr>
          <p:cNvSpPr>
            <a:spLocks noGrp="1"/>
          </p:cNvSpPr>
          <p:nvPr>
            <p:ph type="dt" sz="half" idx="10"/>
          </p:nvPr>
        </p:nvSpPr>
        <p:spPr/>
        <p:txBody>
          <a:bodyPr/>
          <a:lstStyle/>
          <a:p>
            <a:fld id="{6979B3A9-8E8B-A54B-82EB-4510C95B163E}" type="datetimeFigureOut">
              <a:rPr lang="en-US" smtClean="0"/>
              <a:t>29-Mar-24</a:t>
            </a:fld>
            <a:endParaRPr lang="en-US"/>
          </a:p>
        </p:txBody>
      </p:sp>
      <p:sp>
        <p:nvSpPr>
          <p:cNvPr id="8" name="Footer Placeholder 7">
            <a:extLst>
              <a:ext uri="{FF2B5EF4-FFF2-40B4-BE49-F238E27FC236}">
                <a16:creationId xmlns:a16="http://schemas.microsoft.com/office/drawing/2014/main" xmlns="" id="{494F89F0-A808-655F-5C8C-CB251487BB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E004C39-E22D-1338-0CD5-2206710A2C90}"/>
              </a:ext>
            </a:extLst>
          </p:cNvPr>
          <p:cNvSpPr>
            <a:spLocks noGrp="1"/>
          </p:cNvSpPr>
          <p:nvPr>
            <p:ph type="sldNum" sz="quarter" idx="12"/>
          </p:nvPr>
        </p:nvSpPr>
        <p:spPr/>
        <p:txBody>
          <a:bodyPr/>
          <a:lstStyle/>
          <a:p>
            <a:fld id="{7D5EBB64-B74C-4743-9E2C-AB959AB7FF08}" type="slidenum">
              <a:rPr lang="en-US" smtClean="0"/>
              <a:t>‹#›</a:t>
            </a:fld>
            <a:endParaRPr lang="en-US"/>
          </a:p>
        </p:txBody>
      </p:sp>
    </p:spTree>
    <p:extLst>
      <p:ext uri="{BB962C8B-B14F-4D97-AF65-F5344CB8AC3E}">
        <p14:creationId xmlns:p14="http://schemas.microsoft.com/office/powerpoint/2010/main" val="1805812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AF3124-1C06-573F-B1E9-81B16FC908C4}"/>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xmlns="" id="{FA66A6AC-00B4-C0ED-7CD7-582D50C9C2DD}"/>
              </a:ext>
            </a:extLst>
          </p:cNvPr>
          <p:cNvSpPr>
            <a:spLocks noGrp="1"/>
          </p:cNvSpPr>
          <p:nvPr>
            <p:ph type="dt" sz="half" idx="10"/>
          </p:nvPr>
        </p:nvSpPr>
        <p:spPr/>
        <p:txBody>
          <a:bodyPr/>
          <a:lstStyle/>
          <a:p>
            <a:fld id="{6979B3A9-8E8B-A54B-82EB-4510C95B163E}" type="datetimeFigureOut">
              <a:rPr lang="en-US" smtClean="0"/>
              <a:t>29-Mar-24</a:t>
            </a:fld>
            <a:endParaRPr lang="en-US"/>
          </a:p>
        </p:txBody>
      </p:sp>
      <p:sp>
        <p:nvSpPr>
          <p:cNvPr id="4" name="Footer Placeholder 3">
            <a:extLst>
              <a:ext uri="{FF2B5EF4-FFF2-40B4-BE49-F238E27FC236}">
                <a16:creationId xmlns:a16="http://schemas.microsoft.com/office/drawing/2014/main" xmlns="" id="{6FFFDE56-5DBA-1A0E-FDDD-00CEC2B146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F3D1F94-A47B-9CA6-9908-4DD6F31F3F4B}"/>
              </a:ext>
            </a:extLst>
          </p:cNvPr>
          <p:cNvSpPr>
            <a:spLocks noGrp="1"/>
          </p:cNvSpPr>
          <p:nvPr>
            <p:ph type="sldNum" sz="quarter" idx="12"/>
          </p:nvPr>
        </p:nvSpPr>
        <p:spPr/>
        <p:txBody>
          <a:bodyPr/>
          <a:lstStyle/>
          <a:p>
            <a:fld id="{7D5EBB64-B74C-4743-9E2C-AB959AB7FF08}" type="slidenum">
              <a:rPr lang="en-US" smtClean="0"/>
              <a:t>‹#›</a:t>
            </a:fld>
            <a:endParaRPr lang="en-US"/>
          </a:p>
        </p:txBody>
      </p:sp>
    </p:spTree>
    <p:extLst>
      <p:ext uri="{BB962C8B-B14F-4D97-AF65-F5344CB8AC3E}">
        <p14:creationId xmlns:p14="http://schemas.microsoft.com/office/powerpoint/2010/main" val="3422667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C1FB0B0-2669-EEAD-6394-95DD8D5A2636}"/>
              </a:ext>
            </a:extLst>
          </p:cNvPr>
          <p:cNvSpPr>
            <a:spLocks noGrp="1"/>
          </p:cNvSpPr>
          <p:nvPr>
            <p:ph type="dt" sz="half" idx="10"/>
          </p:nvPr>
        </p:nvSpPr>
        <p:spPr/>
        <p:txBody>
          <a:bodyPr/>
          <a:lstStyle/>
          <a:p>
            <a:fld id="{6979B3A9-8E8B-A54B-82EB-4510C95B163E}" type="datetimeFigureOut">
              <a:rPr lang="en-US" smtClean="0"/>
              <a:t>29-Mar-24</a:t>
            </a:fld>
            <a:endParaRPr lang="en-US"/>
          </a:p>
        </p:txBody>
      </p:sp>
      <p:sp>
        <p:nvSpPr>
          <p:cNvPr id="3" name="Footer Placeholder 2">
            <a:extLst>
              <a:ext uri="{FF2B5EF4-FFF2-40B4-BE49-F238E27FC236}">
                <a16:creationId xmlns:a16="http://schemas.microsoft.com/office/drawing/2014/main" xmlns="" id="{4647C3EA-5DC9-FB6D-C0BB-3B161F7658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4C51A10-7EC3-184A-7572-1D00542138FF}"/>
              </a:ext>
            </a:extLst>
          </p:cNvPr>
          <p:cNvSpPr>
            <a:spLocks noGrp="1"/>
          </p:cNvSpPr>
          <p:nvPr>
            <p:ph type="sldNum" sz="quarter" idx="12"/>
          </p:nvPr>
        </p:nvSpPr>
        <p:spPr/>
        <p:txBody>
          <a:bodyPr/>
          <a:lstStyle/>
          <a:p>
            <a:fld id="{7D5EBB64-B74C-4743-9E2C-AB959AB7FF08}" type="slidenum">
              <a:rPr lang="en-US" smtClean="0"/>
              <a:t>‹#›</a:t>
            </a:fld>
            <a:endParaRPr lang="en-US"/>
          </a:p>
        </p:txBody>
      </p:sp>
    </p:spTree>
    <p:extLst>
      <p:ext uri="{BB962C8B-B14F-4D97-AF65-F5344CB8AC3E}">
        <p14:creationId xmlns:p14="http://schemas.microsoft.com/office/powerpoint/2010/main" val="1484902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E3D12C-09F3-1F00-B3EE-F1A3441C69A2}"/>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xmlns="" id="{1C3B1AA8-0A84-93CE-4EB8-FD7E12DC2B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xmlns="" id="{2CC2F558-23E8-CF22-93E2-ED8F310BEE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a16="http://schemas.microsoft.com/office/drawing/2014/main" xmlns="" id="{3BC2F59D-6AEE-5FFA-B6D9-30D278DD0677}"/>
              </a:ext>
            </a:extLst>
          </p:cNvPr>
          <p:cNvSpPr>
            <a:spLocks noGrp="1"/>
          </p:cNvSpPr>
          <p:nvPr>
            <p:ph type="dt" sz="half" idx="10"/>
          </p:nvPr>
        </p:nvSpPr>
        <p:spPr/>
        <p:txBody>
          <a:bodyPr/>
          <a:lstStyle/>
          <a:p>
            <a:fld id="{6979B3A9-8E8B-A54B-82EB-4510C95B163E}" type="datetimeFigureOut">
              <a:rPr lang="en-US" smtClean="0"/>
              <a:t>29-Mar-24</a:t>
            </a:fld>
            <a:endParaRPr lang="en-US"/>
          </a:p>
        </p:txBody>
      </p:sp>
      <p:sp>
        <p:nvSpPr>
          <p:cNvPr id="6" name="Footer Placeholder 5">
            <a:extLst>
              <a:ext uri="{FF2B5EF4-FFF2-40B4-BE49-F238E27FC236}">
                <a16:creationId xmlns:a16="http://schemas.microsoft.com/office/drawing/2014/main" xmlns="" id="{171DFE6C-31A4-607B-FAAB-8664ADBA36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E68D38A-912A-2420-1244-E0A188450234}"/>
              </a:ext>
            </a:extLst>
          </p:cNvPr>
          <p:cNvSpPr>
            <a:spLocks noGrp="1"/>
          </p:cNvSpPr>
          <p:nvPr>
            <p:ph type="sldNum" sz="quarter" idx="12"/>
          </p:nvPr>
        </p:nvSpPr>
        <p:spPr/>
        <p:txBody>
          <a:bodyPr/>
          <a:lstStyle/>
          <a:p>
            <a:fld id="{7D5EBB64-B74C-4743-9E2C-AB959AB7FF08}" type="slidenum">
              <a:rPr lang="en-US" smtClean="0"/>
              <a:t>‹#›</a:t>
            </a:fld>
            <a:endParaRPr lang="en-US"/>
          </a:p>
        </p:txBody>
      </p:sp>
    </p:spTree>
    <p:extLst>
      <p:ext uri="{BB962C8B-B14F-4D97-AF65-F5344CB8AC3E}">
        <p14:creationId xmlns:p14="http://schemas.microsoft.com/office/powerpoint/2010/main" val="3166784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E7B688-9B42-FDE5-F384-7CA3591F7CE0}"/>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xmlns="" id="{0F6582DE-495C-6FF6-71C6-3DA8ECD8D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a:extLst>
              <a:ext uri="{FF2B5EF4-FFF2-40B4-BE49-F238E27FC236}">
                <a16:creationId xmlns:a16="http://schemas.microsoft.com/office/drawing/2014/main" xmlns="" id="{41F6EEAC-DA31-C612-93C9-AD7EFBF458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a16="http://schemas.microsoft.com/office/drawing/2014/main" xmlns="" id="{06A0FEC5-0F3C-969C-7FD3-507239056629}"/>
              </a:ext>
            </a:extLst>
          </p:cNvPr>
          <p:cNvSpPr>
            <a:spLocks noGrp="1"/>
          </p:cNvSpPr>
          <p:nvPr>
            <p:ph type="dt" sz="half" idx="10"/>
          </p:nvPr>
        </p:nvSpPr>
        <p:spPr/>
        <p:txBody>
          <a:bodyPr/>
          <a:lstStyle/>
          <a:p>
            <a:fld id="{6979B3A9-8E8B-A54B-82EB-4510C95B163E}" type="datetimeFigureOut">
              <a:rPr lang="en-US" smtClean="0"/>
              <a:t>29-Mar-24</a:t>
            </a:fld>
            <a:endParaRPr lang="en-US"/>
          </a:p>
        </p:txBody>
      </p:sp>
      <p:sp>
        <p:nvSpPr>
          <p:cNvPr id="6" name="Footer Placeholder 5">
            <a:extLst>
              <a:ext uri="{FF2B5EF4-FFF2-40B4-BE49-F238E27FC236}">
                <a16:creationId xmlns:a16="http://schemas.microsoft.com/office/drawing/2014/main" xmlns="" id="{16BE3CFA-285C-33C8-69F5-91A5E4AE17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9DD1560-0839-FCD7-EFD2-634683805650}"/>
              </a:ext>
            </a:extLst>
          </p:cNvPr>
          <p:cNvSpPr>
            <a:spLocks noGrp="1"/>
          </p:cNvSpPr>
          <p:nvPr>
            <p:ph type="sldNum" sz="quarter" idx="12"/>
          </p:nvPr>
        </p:nvSpPr>
        <p:spPr/>
        <p:txBody>
          <a:bodyPr/>
          <a:lstStyle/>
          <a:p>
            <a:fld id="{7D5EBB64-B74C-4743-9E2C-AB959AB7FF08}" type="slidenum">
              <a:rPr lang="en-US" smtClean="0"/>
              <a:t>‹#›</a:t>
            </a:fld>
            <a:endParaRPr lang="en-US"/>
          </a:p>
        </p:txBody>
      </p:sp>
    </p:spTree>
    <p:extLst>
      <p:ext uri="{BB962C8B-B14F-4D97-AF65-F5344CB8AC3E}">
        <p14:creationId xmlns:p14="http://schemas.microsoft.com/office/powerpoint/2010/main" val="1977400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9EBBADB-EEFF-2347-9BBA-C8CA27A2BA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xmlns="" id="{D69AB881-747C-2F4E-C651-EDB0ACE5D3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xmlns="" id="{E6F95D1B-D133-743C-BA40-9767B71F0D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79B3A9-8E8B-A54B-82EB-4510C95B163E}" type="datetimeFigureOut">
              <a:rPr lang="en-US" smtClean="0"/>
              <a:t>29-Mar-24</a:t>
            </a:fld>
            <a:endParaRPr lang="en-US"/>
          </a:p>
        </p:txBody>
      </p:sp>
      <p:sp>
        <p:nvSpPr>
          <p:cNvPr id="5" name="Footer Placeholder 4">
            <a:extLst>
              <a:ext uri="{FF2B5EF4-FFF2-40B4-BE49-F238E27FC236}">
                <a16:creationId xmlns:a16="http://schemas.microsoft.com/office/drawing/2014/main" xmlns="" id="{68C7470B-64F4-CD18-233E-FCC92A76DE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74A2B2DA-A5F2-2AB6-9582-6C0501CC0A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D5EBB64-B74C-4743-9E2C-AB959AB7FF08}" type="slidenum">
              <a:rPr lang="en-US" smtClean="0"/>
              <a:t>‹#›</a:t>
            </a:fld>
            <a:endParaRPr lang="en-US"/>
          </a:p>
        </p:txBody>
      </p:sp>
    </p:spTree>
    <p:extLst>
      <p:ext uri="{BB962C8B-B14F-4D97-AF65-F5344CB8AC3E}">
        <p14:creationId xmlns:p14="http://schemas.microsoft.com/office/powerpoint/2010/main" val="451320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85E6AB-482C-4953-343E-D685DC50DAA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0C1ECFD8-FA68-FF14-5D1C-BD9D26F36AEC}"/>
              </a:ext>
            </a:extLst>
          </p:cNvPr>
          <p:cNvSpPr>
            <a:spLocks noGrp="1"/>
          </p:cNvSpPr>
          <p:nvPr>
            <p:ph type="subTitle" idx="1"/>
          </p:nvPr>
        </p:nvSpPr>
        <p:spPr/>
        <p:txBody>
          <a:bodyPr/>
          <a:lstStyle/>
          <a:p>
            <a:endParaRPr lang="en-US"/>
          </a:p>
        </p:txBody>
      </p:sp>
      <p:pic>
        <p:nvPicPr>
          <p:cNvPr id="5" name="Picture 4" descr="A white rectangular shaped speech bubbles&#10;&#10;Description automatically generated with medium confidence">
            <a:extLst>
              <a:ext uri="{FF2B5EF4-FFF2-40B4-BE49-F238E27FC236}">
                <a16:creationId xmlns:a16="http://schemas.microsoft.com/office/drawing/2014/main" xmlns="" id="{F2BBFE3D-0CF7-D475-4618-93E608A2A8E3}"/>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p:cNvSpPr txBox="1"/>
          <p:nvPr/>
        </p:nvSpPr>
        <p:spPr>
          <a:xfrm>
            <a:off x="2848396" y="3018329"/>
            <a:ext cx="2605636" cy="1569660"/>
          </a:xfrm>
          <a:prstGeom prst="rect">
            <a:avLst/>
          </a:prstGeom>
          <a:noFill/>
        </p:spPr>
        <p:txBody>
          <a:bodyPr wrap="square" rtlCol="0">
            <a:spAutoFit/>
          </a:bodyPr>
          <a:lstStyle/>
          <a:p>
            <a:pPr algn="ctr"/>
            <a:r>
              <a:rPr lang="en-GB" sz="3200" b="1" dirty="0" smtClean="0">
                <a:latin typeface="Calibri" panose="020F0502020204030204" pitchFamily="34" charset="0"/>
                <a:cs typeface="Calibri" panose="020F0502020204030204" pitchFamily="34" charset="0"/>
              </a:rPr>
              <a:t>Malachi</a:t>
            </a:r>
          </a:p>
          <a:p>
            <a:pPr algn="ctr"/>
            <a:r>
              <a:rPr lang="en-GB" sz="3200" b="1" dirty="0" smtClean="0">
                <a:latin typeface="Calibri" panose="020F0502020204030204" pitchFamily="34" charset="0"/>
                <a:cs typeface="Calibri" panose="020F0502020204030204" pitchFamily="34" charset="0"/>
              </a:rPr>
              <a:t>The 2</a:t>
            </a:r>
            <a:r>
              <a:rPr lang="en-GB" sz="3200" b="1" baseline="30000" dirty="0" smtClean="0">
                <a:latin typeface="Calibri" panose="020F0502020204030204" pitchFamily="34" charset="0"/>
                <a:cs typeface="Calibri" panose="020F0502020204030204" pitchFamily="34" charset="0"/>
              </a:rPr>
              <a:t>nd</a:t>
            </a:r>
            <a:r>
              <a:rPr lang="en-GB" sz="3200" b="1" dirty="0" smtClean="0">
                <a:latin typeface="Calibri" panose="020F0502020204030204" pitchFamily="34" charset="0"/>
                <a:cs typeface="Calibri" panose="020F0502020204030204" pitchFamily="34" charset="0"/>
              </a:rPr>
              <a:t> conversation</a:t>
            </a:r>
            <a:endParaRPr lang="en-GB" sz="3200" b="1" dirty="0">
              <a:latin typeface="Calibri" panose="020F0502020204030204" pitchFamily="34" charset="0"/>
              <a:cs typeface="Calibri" panose="020F0502020204030204" pitchFamily="34" charset="0"/>
            </a:endParaRPr>
          </a:p>
        </p:txBody>
      </p:sp>
      <p:sp>
        <p:nvSpPr>
          <p:cNvPr id="6" name="TextBox 5"/>
          <p:cNvSpPr txBox="1"/>
          <p:nvPr/>
        </p:nvSpPr>
        <p:spPr>
          <a:xfrm>
            <a:off x="6096000" y="3495759"/>
            <a:ext cx="3137012" cy="1077218"/>
          </a:xfrm>
          <a:prstGeom prst="rect">
            <a:avLst/>
          </a:prstGeom>
          <a:noFill/>
        </p:spPr>
        <p:txBody>
          <a:bodyPr wrap="square" rtlCol="0">
            <a:spAutoFit/>
          </a:bodyPr>
          <a:lstStyle/>
          <a:p>
            <a:pPr algn="ctr"/>
            <a:r>
              <a:rPr lang="en-GB" sz="3200" b="1" dirty="0" err="1" smtClean="0">
                <a:latin typeface="Calibri" panose="020F0502020204030204" pitchFamily="34" charset="0"/>
                <a:cs typeface="Calibri" panose="020F0502020204030204" pitchFamily="34" charset="0"/>
              </a:rPr>
              <a:t>Thynne</a:t>
            </a:r>
            <a:r>
              <a:rPr lang="en-GB" sz="3200" b="1" dirty="0" smtClean="0">
                <a:latin typeface="Calibri" panose="020F0502020204030204" pitchFamily="34" charset="0"/>
                <a:cs typeface="Calibri" panose="020F0502020204030204" pitchFamily="34" charset="0"/>
              </a:rPr>
              <a:t> Road</a:t>
            </a:r>
          </a:p>
          <a:p>
            <a:pPr algn="ctr"/>
            <a:r>
              <a:rPr lang="en-GB" sz="3200" b="1" dirty="0" smtClean="0">
                <a:latin typeface="Calibri" panose="020F0502020204030204" pitchFamily="34" charset="0"/>
                <a:cs typeface="Calibri" panose="020F0502020204030204" pitchFamily="34" charset="0"/>
              </a:rPr>
              <a:t>14 April 2024</a:t>
            </a:r>
            <a:endParaRPr lang="en-GB"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8495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latin typeface="Calibri" panose="020F0502020204030204" pitchFamily="34" charset="0"/>
                <a:cs typeface="Calibri" panose="020F0502020204030204" pitchFamily="34" charset="0"/>
              </a:rPr>
              <a:t>The Context of Romans 12</a:t>
            </a:r>
            <a:endParaRPr lang="en-GB" b="1" dirty="0">
              <a:solidFill>
                <a:srgbClr val="C00000"/>
              </a:solidFill>
              <a:latin typeface="Calibri" panose="020F0502020204030204" pitchFamily="34" charset="0"/>
              <a:cs typeface="Calibri" panose="020F0502020204030204" pitchFamily="34" charset="0"/>
            </a:endParaRPr>
          </a:p>
        </p:txBody>
      </p:sp>
      <p:sp>
        <p:nvSpPr>
          <p:cNvPr id="3" name="TextBox 2"/>
          <p:cNvSpPr txBox="1"/>
          <p:nvPr/>
        </p:nvSpPr>
        <p:spPr>
          <a:xfrm>
            <a:off x="914398" y="1671144"/>
            <a:ext cx="8198069" cy="3539430"/>
          </a:xfrm>
          <a:prstGeom prst="rect">
            <a:avLst/>
          </a:prstGeom>
          <a:noFill/>
        </p:spPr>
        <p:txBody>
          <a:bodyPr wrap="square" rtlCol="0">
            <a:spAutoFit/>
          </a:bodyPr>
          <a:lstStyle/>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Preceding chapters – Paul spells out all that God has done for us;</a:t>
            </a:r>
          </a:p>
          <a:p>
            <a:pPr marL="285750" indent="-285750">
              <a:buFont typeface="Arial" panose="020B0604020202020204" pitchFamily="34" charset="0"/>
              <a:buChar char="•"/>
            </a:pPr>
            <a:endParaRPr lang="en-GB" sz="8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Therefore = in recognition of that sacrifice;</a:t>
            </a:r>
          </a:p>
          <a:p>
            <a:pPr marL="285750" indent="-285750">
              <a:buFont typeface="Arial" panose="020B0604020202020204" pitchFamily="34" charset="0"/>
              <a:buChar char="•"/>
            </a:pPr>
            <a:endParaRPr lang="en-GB" sz="8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We are part of the Body of Christ;</a:t>
            </a:r>
          </a:p>
          <a:p>
            <a:pPr marL="285750" indent="-285750">
              <a:buFont typeface="Arial" panose="020B0604020202020204" pitchFamily="34" charset="0"/>
              <a:buChar char="•"/>
            </a:pPr>
            <a:endParaRPr lang="en-GB" sz="8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To show love in action;</a:t>
            </a:r>
          </a:p>
          <a:p>
            <a:pPr marL="285750" indent="-285750">
              <a:buFont typeface="Arial" panose="020B0604020202020204" pitchFamily="34" charset="0"/>
              <a:buChar char="•"/>
            </a:pPr>
            <a:endParaRPr lang="en-GB" sz="8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Out of joy and nor burden.</a:t>
            </a:r>
            <a:endParaRPr lang="en-GB"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338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latin typeface="Calibri" panose="020F0502020204030204" pitchFamily="34" charset="0"/>
                <a:cs typeface="Calibri" panose="020F0502020204030204" pitchFamily="34" charset="0"/>
              </a:rPr>
              <a:t>The Context of Romans 12</a:t>
            </a:r>
            <a:endParaRPr lang="en-GB" b="1" dirty="0">
              <a:solidFill>
                <a:srgbClr val="C00000"/>
              </a:solidFill>
              <a:latin typeface="Calibri" panose="020F0502020204030204" pitchFamily="34" charset="0"/>
              <a:cs typeface="Calibri" panose="020F0502020204030204" pitchFamily="34" charset="0"/>
            </a:endParaRPr>
          </a:p>
        </p:txBody>
      </p:sp>
      <p:sp>
        <p:nvSpPr>
          <p:cNvPr id="3" name="TextBox 2"/>
          <p:cNvSpPr txBox="1"/>
          <p:nvPr/>
        </p:nvSpPr>
        <p:spPr>
          <a:xfrm>
            <a:off x="914398" y="1671144"/>
            <a:ext cx="8198069" cy="3539430"/>
          </a:xfrm>
          <a:prstGeom prst="rect">
            <a:avLst/>
          </a:prstGeom>
          <a:noFill/>
        </p:spPr>
        <p:txBody>
          <a:bodyPr wrap="square" rtlCol="0">
            <a:spAutoFit/>
          </a:bodyPr>
          <a:lstStyle/>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Preceding chapters – Paul spells out all that God has done for us;</a:t>
            </a:r>
          </a:p>
          <a:p>
            <a:pPr marL="285750" indent="-285750">
              <a:buFont typeface="Arial" panose="020B0604020202020204" pitchFamily="34" charset="0"/>
              <a:buChar char="•"/>
            </a:pPr>
            <a:endParaRPr lang="en-GB" sz="8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Therefore = in recognition of that sacrifice;</a:t>
            </a:r>
          </a:p>
          <a:p>
            <a:pPr marL="285750" indent="-285750">
              <a:buFont typeface="Arial" panose="020B0604020202020204" pitchFamily="34" charset="0"/>
              <a:buChar char="•"/>
            </a:pPr>
            <a:endParaRPr lang="en-GB" sz="8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We are part of the Body of Christ;</a:t>
            </a:r>
          </a:p>
          <a:p>
            <a:pPr marL="285750" indent="-285750">
              <a:buFont typeface="Arial" panose="020B0604020202020204" pitchFamily="34" charset="0"/>
              <a:buChar char="•"/>
            </a:pPr>
            <a:endParaRPr lang="en-GB" sz="8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To show love in action;</a:t>
            </a:r>
          </a:p>
          <a:p>
            <a:pPr marL="285750" indent="-285750">
              <a:buFont typeface="Arial" panose="020B0604020202020204" pitchFamily="34" charset="0"/>
              <a:buChar char="•"/>
            </a:pPr>
            <a:endParaRPr lang="en-GB" sz="8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Out of joy and nor burden. </a:t>
            </a:r>
            <a:endParaRPr lang="en-GB" sz="3200" b="1" dirty="0">
              <a:latin typeface="Calibri" panose="020F0502020204030204" pitchFamily="34" charset="0"/>
              <a:cs typeface="Calibri" panose="020F0502020204030204" pitchFamily="34" charset="0"/>
            </a:endParaRPr>
          </a:p>
        </p:txBody>
      </p:sp>
      <p:sp>
        <p:nvSpPr>
          <p:cNvPr id="4" name="TextBox 3"/>
          <p:cNvSpPr txBox="1"/>
          <p:nvPr/>
        </p:nvSpPr>
        <p:spPr>
          <a:xfrm>
            <a:off x="1734206" y="5785945"/>
            <a:ext cx="5171092" cy="707886"/>
          </a:xfrm>
          <a:prstGeom prst="rect">
            <a:avLst/>
          </a:prstGeom>
          <a:noFill/>
        </p:spPr>
        <p:txBody>
          <a:bodyPr wrap="square" rtlCol="0">
            <a:spAutoFit/>
          </a:bodyPr>
          <a:lstStyle/>
          <a:p>
            <a:r>
              <a:rPr lang="en-GB" sz="4000" b="1" dirty="0" smtClean="0">
                <a:solidFill>
                  <a:srgbClr val="0000FF"/>
                </a:solidFill>
                <a:latin typeface="Calibri" panose="020F0502020204030204" pitchFamily="34" charset="0"/>
                <a:cs typeface="Calibri" panose="020F0502020204030204" pitchFamily="34" charset="0"/>
              </a:rPr>
              <a:t>May require sacrifice</a:t>
            </a:r>
            <a:endParaRPr lang="en-GB" sz="4000" b="1"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52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latin typeface="Calibri" panose="020F0502020204030204" pitchFamily="34" charset="0"/>
                <a:cs typeface="Calibri" panose="020F0502020204030204" pitchFamily="34" charset="0"/>
              </a:rPr>
              <a:t>Preserve Knowledge</a:t>
            </a:r>
            <a:endParaRPr lang="en-GB" b="1" dirty="0">
              <a:solidFill>
                <a:srgbClr val="C00000"/>
              </a:solidFill>
              <a:latin typeface="Calibri" panose="020F0502020204030204" pitchFamily="34" charset="0"/>
              <a:cs typeface="Calibri" panose="020F0502020204030204" pitchFamily="34" charset="0"/>
            </a:endParaRPr>
          </a:p>
        </p:txBody>
      </p:sp>
      <p:sp>
        <p:nvSpPr>
          <p:cNvPr id="3" name="TextBox 2"/>
          <p:cNvSpPr txBox="1"/>
          <p:nvPr/>
        </p:nvSpPr>
        <p:spPr>
          <a:xfrm>
            <a:off x="788276" y="1734206"/>
            <a:ext cx="7567448" cy="1877437"/>
          </a:xfrm>
          <a:prstGeom prst="rect">
            <a:avLst/>
          </a:prstGeom>
          <a:noFill/>
        </p:spPr>
        <p:txBody>
          <a:bodyPr wrap="square" rtlCol="0">
            <a:spAutoFit/>
          </a:bodyPr>
          <a:lstStyle/>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Paul and the Bereans – Acts 17;</a:t>
            </a:r>
          </a:p>
          <a:p>
            <a:pPr marL="285750" indent="-285750">
              <a:buFont typeface="Arial" panose="020B0604020202020204" pitchFamily="34" charset="0"/>
              <a:buChar char="•"/>
            </a:pPr>
            <a:endParaRPr lang="en-GB" sz="10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My truth and your truth;</a:t>
            </a:r>
          </a:p>
          <a:p>
            <a:pPr marL="285750" indent="-285750">
              <a:buFont typeface="Arial" panose="020B0604020202020204" pitchFamily="34" charset="0"/>
              <a:buChar char="•"/>
            </a:pPr>
            <a:endParaRPr lang="en-GB" sz="10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Word of God is the truth.</a:t>
            </a:r>
            <a:endParaRPr lang="en-GB"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1671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latin typeface="Calibri" panose="020F0502020204030204" pitchFamily="34" charset="0"/>
                <a:cs typeface="Calibri" panose="020F0502020204030204" pitchFamily="34" charset="0"/>
              </a:rPr>
              <a:t>Some background</a:t>
            </a:r>
            <a:endParaRPr lang="en-GB" b="1" dirty="0">
              <a:solidFill>
                <a:srgbClr val="C00000"/>
              </a:solidFill>
              <a:latin typeface="Calibri" panose="020F0502020204030204" pitchFamily="34" charset="0"/>
              <a:cs typeface="Calibri" panose="020F0502020204030204" pitchFamily="34" charset="0"/>
            </a:endParaRPr>
          </a:p>
        </p:txBody>
      </p:sp>
      <p:sp>
        <p:nvSpPr>
          <p:cNvPr id="3" name="TextBox 2"/>
          <p:cNvSpPr txBox="1"/>
          <p:nvPr/>
        </p:nvSpPr>
        <p:spPr>
          <a:xfrm>
            <a:off x="835572" y="1529255"/>
            <a:ext cx="9821918" cy="4801314"/>
          </a:xfrm>
          <a:prstGeom prst="rect">
            <a:avLst/>
          </a:prstGeom>
          <a:noFill/>
        </p:spPr>
        <p:txBody>
          <a:bodyPr wrap="square" rtlCol="0">
            <a:spAutoFit/>
          </a:bodyPr>
          <a:lstStyle/>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Malachi’s name means ‘my messenger’</a:t>
            </a:r>
          </a:p>
          <a:p>
            <a:pPr marL="285750" indent="-285750">
              <a:buFont typeface="Arial" panose="020B0604020202020204" pitchFamily="34" charset="0"/>
              <a:buChar char="•"/>
            </a:pPr>
            <a:endParaRPr lang="en-GB" sz="10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Malachi lived around 450 BC</a:t>
            </a:r>
          </a:p>
          <a:p>
            <a:pPr marL="285750" indent="-285750">
              <a:buFont typeface="Arial" panose="020B0604020202020204" pitchFamily="34" charset="0"/>
              <a:buChar char="•"/>
            </a:pPr>
            <a:endParaRPr lang="en-GB" sz="10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Malachi lived around the same time as Ezra and Nehemiah</a:t>
            </a:r>
          </a:p>
          <a:p>
            <a:pPr marL="285750" indent="-285750">
              <a:buFont typeface="Arial" panose="020B0604020202020204" pitchFamily="34" charset="0"/>
              <a:buChar char="•"/>
            </a:pPr>
            <a:endParaRPr lang="en-GB" sz="10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The wall and the temple had been rebuilt and the temple was operating</a:t>
            </a:r>
          </a:p>
          <a:p>
            <a:pPr marL="285750" indent="-285750">
              <a:buFont typeface="Arial" panose="020B0604020202020204" pitchFamily="34" charset="0"/>
              <a:buChar char="•"/>
            </a:pPr>
            <a:endParaRPr lang="en-GB" sz="10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The people faced economic hardship</a:t>
            </a:r>
          </a:p>
          <a:p>
            <a:pPr marL="285750" indent="-285750">
              <a:buFont typeface="Arial" panose="020B0604020202020204" pitchFamily="34" charset="0"/>
              <a:buChar char="•"/>
            </a:pPr>
            <a:endParaRPr lang="en-GB" sz="10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The people were in a state of spiritual decline.</a:t>
            </a:r>
            <a:endParaRPr lang="en-GB"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1911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30" y="1718055"/>
            <a:ext cx="3620428" cy="4533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5130" y="657998"/>
            <a:ext cx="3867993" cy="646331"/>
          </a:xfrm>
          <a:prstGeom prst="rect">
            <a:avLst/>
          </a:prstGeom>
          <a:noFill/>
        </p:spPr>
        <p:txBody>
          <a:bodyPr wrap="square" rtlCol="0">
            <a:spAutoFit/>
          </a:bodyPr>
          <a:lstStyle/>
          <a:p>
            <a:r>
              <a:rPr lang="en-GB" sz="3600" b="1" dirty="0" smtClean="0">
                <a:latin typeface="Calibri" panose="020F0502020204030204" pitchFamily="34" charset="0"/>
                <a:cs typeface="Calibri" panose="020F0502020204030204" pitchFamily="34" charset="0"/>
              </a:rPr>
              <a:t>What do you see?</a:t>
            </a:r>
            <a:endParaRPr lang="en-GB"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4467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6828" y="488065"/>
            <a:ext cx="6071167" cy="4229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30" y="1718055"/>
            <a:ext cx="3620428" cy="4533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79246" y="5019150"/>
            <a:ext cx="4512505" cy="1384995"/>
          </a:xfrm>
          <a:prstGeom prst="rect">
            <a:avLst/>
          </a:prstGeom>
          <a:noFill/>
        </p:spPr>
        <p:txBody>
          <a:bodyPr wrap="square" rtlCol="0">
            <a:spAutoFit/>
          </a:bodyPr>
          <a:lstStyle/>
          <a:p>
            <a:pPr algn="ctr"/>
            <a:r>
              <a:rPr lang="en-GB" sz="2800" b="1" dirty="0" smtClean="0">
                <a:latin typeface="Calibri" panose="020F0502020204030204" pitchFamily="34" charset="0"/>
                <a:cs typeface="Calibri" panose="020F0502020204030204" pitchFamily="34" charset="0"/>
              </a:rPr>
              <a:t>Le </a:t>
            </a:r>
            <a:r>
              <a:rPr lang="en-GB" sz="2800" b="1" dirty="0" err="1" smtClean="0">
                <a:latin typeface="Calibri" panose="020F0502020204030204" pitchFamily="34" charset="0"/>
                <a:cs typeface="Calibri" panose="020F0502020204030204" pitchFamily="34" charset="0"/>
              </a:rPr>
              <a:t>phare</a:t>
            </a:r>
            <a:r>
              <a:rPr lang="en-GB" sz="2800" b="1" dirty="0" smtClean="0">
                <a:latin typeface="Calibri" panose="020F0502020204030204" pitchFamily="34" charset="0"/>
                <a:cs typeface="Calibri" panose="020F0502020204030204" pitchFamily="34" charset="0"/>
              </a:rPr>
              <a:t> (lighthouse)de </a:t>
            </a:r>
            <a:r>
              <a:rPr lang="en-GB" sz="2800" b="1" dirty="0" err="1" smtClean="0">
                <a:latin typeface="Calibri" panose="020F0502020204030204" pitchFamily="34" charset="0"/>
                <a:cs typeface="Calibri" panose="020F0502020204030204" pitchFamily="34" charset="0"/>
              </a:rPr>
              <a:t>Colliore</a:t>
            </a:r>
            <a:endParaRPr lang="en-GB" sz="2800" b="1" dirty="0" smtClean="0">
              <a:latin typeface="Calibri" panose="020F0502020204030204" pitchFamily="34" charset="0"/>
              <a:cs typeface="Calibri" panose="020F0502020204030204" pitchFamily="34" charset="0"/>
            </a:endParaRPr>
          </a:p>
          <a:p>
            <a:pPr algn="ctr"/>
            <a:r>
              <a:rPr lang="en-GB" sz="2800" b="1" dirty="0" smtClean="0">
                <a:latin typeface="Calibri" panose="020F0502020204030204" pitchFamily="34" charset="0"/>
                <a:cs typeface="Calibri" panose="020F0502020204030204" pitchFamily="34" charset="0"/>
              </a:rPr>
              <a:t>Andre Derain - 1905</a:t>
            </a:r>
            <a:endParaRPr lang="en-GB" sz="2800" b="1" dirty="0">
              <a:latin typeface="Calibri" panose="020F0502020204030204" pitchFamily="34" charset="0"/>
              <a:cs typeface="Calibri" panose="020F0502020204030204" pitchFamily="34" charset="0"/>
            </a:endParaRPr>
          </a:p>
        </p:txBody>
      </p:sp>
      <p:sp>
        <p:nvSpPr>
          <p:cNvPr id="5" name="TextBox 4"/>
          <p:cNvSpPr txBox="1"/>
          <p:nvPr/>
        </p:nvSpPr>
        <p:spPr>
          <a:xfrm>
            <a:off x="385130" y="657998"/>
            <a:ext cx="3867993" cy="646331"/>
          </a:xfrm>
          <a:prstGeom prst="rect">
            <a:avLst/>
          </a:prstGeom>
          <a:noFill/>
        </p:spPr>
        <p:txBody>
          <a:bodyPr wrap="square" rtlCol="0">
            <a:spAutoFit/>
          </a:bodyPr>
          <a:lstStyle/>
          <a:p>
            <a:r>
              <a:rPr lang="en-GB" sz="3600" b="1" dirty="0" smtClean="0">
                <a:latin typeface="Calibri" panose="020F0502020204030204" pitchFamily="34" charset="0"/>
                <a:cs typeface="Calibri" panose="020F0502020204030204" pitchFamily="34" charset="0"/>
              </a:rPr>
              <a:t>What do you see?</a:t>
            </a:r>
            <a:endParaRPr lang="en-GB"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7131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85303"/>
          </a:xfrm>
        </p:spPr>
        <p:txBody>
          <a:bodyPr>
            <a:normAutofit/>
          </a:bodyPr>
          <a:lstStyle/>
          <a:p>
            <a:r>
              <a:rPr lang="en-GB" b="1" dirty="0" smtClean="0">
                <a:solidFill>
                  <a:srgbClr val="C00000"/>
                </a:solidFill>
                <a:latin typeface="Calibri" panose="020F0502020204030204" pitchFamily="34" charset="0"/>
                <a:cs typeface="Calibri" panose="020F0502020204030204" pitchFamily="34" charset="0"/>
              </a:rPr>
              <a:t>Key phrases spoken by the Lord Almighty</a:t>
            </a:r>
            <a:endParaRPr lang="en-GB" b="1" dirty="0">
              <a:solidFill>
                <a:srgbClr val="C00000"/>
              </a:solidFill>
              <a:latin typeface="Calibri" panose="020F0502020204030204" pitchFamily="34" charset="0"/>
              <a:cs typeface="Calibri" panose="020F0502020204030204" pitchFamily="34" charset="0"/>
            </a:endParaRPr>
          </a:p>
        </p:txBody>
      </p:sp>
      <p:sp>
        <p:nvSpPr>
          <p:cNvPr id="3" name="TextBox 2"/>
          <p:cNvSpPr txBox="1"/>
          <p:nvPr/>
        </p:nvSpPr>
        <p:spPr>
          <a:xfrm>
            <a:off x="882869" y="1355834"/>
            <a:ext cx="8702565" cy="5293757"/>
          </a:xfrm>
          <a:prstGeom prst="rect">
            <a:avLst/>
          </a:prstGeom>
          <a:noFill/>
        </p:spPr>
        <p:txBody>
          <a:bodyPr wrap="square" rtlCol="0">
            <a:spAutoFit/>
          </a:bodyPr>
          <a:lstStyle/>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Where is the honour and respect due me?</a:t>
            </a:r>
          </a:p>
          <a:p>
            <a:pPr marL="285750" indent="-285750">
              <a:buFont typeface="Arial" panose="020B0604020202020204" pitchFamily="34" charset="0"/>
              <a:buChar char="•"/>
            </a:pPr>
            <a:endParaRPr lang="en-GB" sz="10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Offering defiled food on my altar</a:t>
            </a:r>
          </a:p>
          <a:p>
            <a:pPr marL="285750" indent="-285750">
              <a:buFont typeface="Arial" panose="020B0604020202020204" pitchFamily="34" charset="0"/>
              <a:buChar char="•"/>
            </a:pPr>
            <a:endParaRPr lang="en-GB" sz="10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Blind, diseased and lame animal offerings – is this not wrong?</a:t>
            </a:r>
          </a:p>
          <a:p>
            <a:pPr marL="285750" indent="-285750">
              <a:buFont typeface="Arial" panose="020B0604020202020204" pitchFamily="34" charset="0"/>
              <a:buChar char="•"/>
            </a:pPr>
            <a:endParaRPr lang="en-GB" sz="10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Oh that one of you would not shut the temple doors – so that you would not light useless fires on my altar</a:t>
            </a:r>
          </a:p>
          <a:p>
            <a:pPr marL="285750" indent="-285750">
              <a:buFont typeface="Arial" panose="020B0604020202020204" pitchFamily="34" charset="0"/>
              <a:buChar char="•"/>
            </a:pPr>
            <a:endParaRPr lang="en-GB" sz="10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My name will be great among the nations</a:t>
            </a:r>
          </a:p>
          <a:p>
            <a:pPr marL="285750" indent="-285750">
              <a:buFont typeface="Arial" panose="020B0604020202020204" pitchFamily="34" charset="0"/>
              <a:buChar char="•"/>
            </a:pPr>
            <a:endParaRPr lang="en-GB" sz="10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Cursed is the cheat</a:t>
            </a:r>
            <a:endParaRPr lang="en-GB"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2270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latin typeface="Calibri" panose="020F0502020204030204" pitchFamily="34" charset="0"/>
                <a:cs typeface="Calibri" panose="020F0502020204030204" pitchFamily="34" charset="0"/>
              </a:rPr>
              <a:t>Romans 12:1-2</a:t>
            </a:r>
            <a:endParaRPr lang="en-GB" b="1" dirty="0">
              <a:solidFill>
                <a:srgbClr val="C00000"/>
              </a:solidFill>
              <a:latin typeface="Calibri" panose="020F0502020204030204" pitchFamily="34" charset="0"/>
              <a:cs typeface="Calibri" panose="020F0502020204030204" pitchFamily="34" charset="0"/>
            </a:endParaRPr>
          </a:p>
        </p:txBody>
      </p:sp>
      <p:sp>
        <p:nvSpPr>
          <p:cNvPr id="3" name="TextBox 2"/>
          <p:cNvSpPr txBox="1"/>
          <p:nvPr/>
        </p:nvSpPr>
        <p:spPr>
          <a:xfrm>
            <a:off x="819807" y="1639614"/>
            <a:ext cx="9459310" cy="3539430"/>
          </a:xfrm>
          <a:prstGeom prst="rect">
            <a:avLst/>
          </a:prstGeom>
          <a:noFill/>
        </p:spPr>
        <p:txBody>
          <a:bodyPr wrap="square" rtlCol="0">
            <a:spAutoFit/>
          </a:bodyPr>
          <a:lstStyle/>
          <a:p>
            <a:r>
              <a:rPr lang="en-GB" sz="3200" b="1" dirty="0" smtClean="0">
                <a:latin typeface="Calibri" panose="020F0502020204030204" pitchFamily="34" charset="0"/>
                <a:cs typeface="Calibri" panose="020F0502020204030204" pitchFamily="34" charset="0"/>
              </a:rPr>
              <a:t>‘Therefore </a:t>
            </a:r>
            <a:r>
              <a:rPr lang="en-GB" sz="3200" b="1" dirty="0">
                <a:latin typeface="Calibri" panose="020F0502020204030204" pitchFamily="34" charset="0"/>
                <a:cs typeface="Calibri" panose="020F0502020204030204" pitchFamily="34" charset="0"/>
              </a:rPr>
              <a:t>I urge you, brothers and sisters, in view of God’s mercy to offer your bodies as a living sacrifice, holy and pleasing to God – this is your true and proper worship.  Do not conform to the pattern of this world but be transformed by the renewing of your mind.  Then you will be able to test and approve what God’s will is – His good, pleasing and perfect will.</a:t>
            </a:r>
            <a:r>
              <a:rPr lang="en-GB" sz="3200" dirty="0">
                <a:latin typeface="Calibri" panose="020F0502020204030204" pitchFamily="34" charset="0"/>
                <a:cs typeface="Calibri" panose="020F0502020204030204" pitchFamily="34" charset="0"/>
              </a:rPr>
              <a:t>’</a:t>
            </a:r>
            <a:endParaRPr lang="en-GB"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9916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latin typeface="Calibri" panose="020F0502020204030204" pitchFamily="34" charset="0"/>
                <a:cs typeface="Calibri" panose="020F0502020204030204" pitchFamily="34" charset="0"/>
              </a:rPr>
              <a:t>Bring our best</a:t>
            </a:r>
            <a:endParaRPr lang="en-GB" b="1" dirty="0">
              <a:solidFill>
                <a:srgbClr val="C00000"/>
              </a:solidFill>
              <a:latin typeface="Calibri" panose="020F0502020204030204" pitchFamily="34" charset="0"/>
              <a:cs typeface="Calibri" panose="020F0502020204030204" pitchFamily="34" charset="0"/>
            </a:endParaRPr>
          </a:p>
        </p:txBody>
      </p:sp>
      <p:sp>
        <p:nvSpPr>
          <p:cNvPr id="3" name="TextBox 2"/>
          <p:cNvSpPr txBox="1"/>
          <p:nvPr/>
        </p:nvSpPr>
        <p:spPr>
          <a:xfrm>
            <a:off x="835572" y="1623846"/>
            <a:ext cx="7394027" cy="4893647"/>
          </a:xfrm>
          <a:prstGeom prst="rect">
            <a:avLst/>
          </a:prstGeom>
          <a:noFill/>
        </p:spPr>
        <p:txBody>
          <a:bodyPr wrap="square" rtlCol="0">
            <a:spAutoFit/>
          </a:bodyPr>
          <a:lstStyle/>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Church attendance and ministry;</a:t>
            </a:r>
          </a:p>
          <a:p>
            <a:pPr marL="285750" indent="-285750">
              <a:buFont typeface="Arial" panose="020B0604020202020204" pitchFamily="34" charset="0"/>
              <a:buChar char="•"/>
            </a:pPr>
            <a:endParaRPr lang="en-GB" sz="8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Prayer life;</a:t>
            </a:r>
          </a:p>
          <a:p>
            <a:pPr marL="285750" indent="-285750">
              <a:buFont typeface="Arial" panose="020B0604020202020204" pitchFamily="34" charset="0"/>
              <a:buChar char="•"/>
            </a:pPr>
            <a:endParaRPr lang="en-GB" sz="8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Financial giving;</a:t>
            </a:r>
          </a:p>
          <a:p>
            <a:pPr marL="285750" indent="-285750">
              <a:buFont typeface="Arial" panose="020B0604020202020204" pitchFamily="34" charset="0"/>
              <a:buChar char="•"/>
            </a:pPr>
            <a:endParaRPr lang="en-GB" sz="8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Use of time or gifts;</a:t>
            </a:r>
          </a:p>
          <a:p>
            <a:pPr marL="285750" indent="-285750">
              <a:buFont typeface="Arial" panose="020B0604020202020204" pitchFamily="34" charset="0"/>
              <a:buChar char="•"/>
            </a:pPr>
            <a:endParaRPr lang="en-GB" sz="8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Hospitality;</a:t>
            </a:r>
          </a:p>
          <a:p>
            <a:pPr marL="285750" indent="-285750">
              <a:buFont typeface="Arial" panose="020B0604020202020204" pitchFamily="34" charset="0"/>
              <a:buChar char="•"/>
            </a:pPr>
            <a:endParaRPr lang="en-GB" sz="8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The way that we treat strangers;</a:t>
            </a:r>
          </a:p>
          <a:p>
            <a:pPr marL="285750" indent="-285750">
              <a:buFont typeface="Arial" panose="020B0604020202020204" pitchFamily="34" charset="0"/>
              <a:buChar char="•"/>
            </a:pPr>
            <a:endParaRPr lang="en-GB" sz="8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How we encourage others;</a:t>
            </a:r>
          </a:p>
          <a:p>
            <a:pPr marL="285750" indent="-285750">
              <a:buFont typeface="Arial" panose="020B0604020202020204" pitchFamily="34" charset="0"/>
              <a:buChar char="•"/>
            </a:pPr>
            <a:endParaRPr lang="en-GB" sz="8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Etc. etc.</a:t>
            </a:r>
            <a:endParaRPr lang="en-GB" sz="3200" b="1" dirty="0">
              <a:latin typeface="Calibri" panose="020F0502020204030204" pitchFamily="34" charset="0"/>
              <a:cs typeface="Calibri" panose="020F0502020204030204" pitchFamily="34" charset="0"/>
            </a:endParaRPr>
          </a:p>
        </p:txBody>
      </p:sp>
      <p:sp>
        <p:nvSpPr>
          <p:cNvPr id="5" name="AutoShape 4" descr="30+ Cartoon Of The Speedometer Odometer Stock Illustrations, Royalty-Free  Vector Graphics &amp; Clip Art - i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5750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latin typeface="Calibri" panose="020F0502020204030204" pitchFamily="34" charset="0"/>
                <a:cs typeface="Calibri" panose="020F0502020204030204" pitchFamily="34" charset="0"/>
              </a:rPr>
              <a:t>Bring our best</a:t>
            </a:r>
            <a:endParaRPr lang="en-GB" b="1" dirty="0">
              <a:solidFill>
                <a:srgbClr val="C00000"/>
              </a:solidFill>
              <a:latin typeface="Calibri" panose="020F0502020204030204" pitchFamily="34" charset="0"/>
              <a:cs typeface="Calibri" panose="020F0502020204030204" pitchFamily="34" charset="0"/>
            </a:endParaRPr>
          </a:p>
        </p:txBody>
      </p:sp>
      <p:sp>
        <p:nvSpPr>
          <p:cNvPr id="3" name="TextBox 2"/>
          <p:cNvSpPr txBox="1"/>
          <p:nvPr/>
        </p:nvSpPr>
        <p:spPr>
          <a:xfrm>
            <a:off x="835572" y="1623846"/>
            <a:ext cx="7394027" cy="4893647"/>
          </a:xfrm>
          <a:prstGeom prst="rect">
            <a:avLst/>
          </a:prstGeom>
          <a:noFill/>
        </p:spPr>
        <p:txBody>
          <a:bodyPr wrap="square" rtlCol="0">
            <a:spAutoFit/>
          </a:bodyPr>
          <a:lstStyle/>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Church attendance and ministry;</a:t>
            </a:r>
          </a:p>
          <a:p>
            <a:pPr marL="285750" indent="-285750">
              <a:buFont typeface="Arial" panose="020B0604020202020204" pitchFamily="34" charset="0"/>
              <a:buChar char="•"/>
            </a:pPr>
            <a:endParaRPr lang="en-GB" sz="8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Prayer life;</a:t>
            </a:r>
          </a:p>
          <a:p>
            <a:pPr marL="285750" indent="-285750">
              <a:buFont typeface="Arial" panose="020B0604020202020204" pitchFamily="34" charset="0"/>
              <a:buChar char="•"/>
            </a:pPr>
            <a:endParaRPr lang="en-GB" sz="8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Financial giving;</a:t>
            </a:r>
          </a:p>
          <a:p>
            <a:pPr marL="285750" indent="-285750">
              <a:buFont typeface="Arial" panose="020B0604020202020204" pitchFamily="34" charset="0"/>
              <a:buChar char="•"/>
            </a:pPr>
            <a:endParaRPr lang="en-GB" sz="8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Use of time or gifts;</a:t>
            </a:r>
          </a:p>
          <a:p>
            <a:pPr marL="285750" indent="-285750">
              <a:buFont typeface="Arial" panose="020B0604020202020204" pitchFamily="34" charset="0"/>
              <a:buChar char="•"/>
            </a:pPr>
            <a:endParaRPr lang="en-GB" sz="8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Hospitality;</a:t>
            </a:r>
          </a:p>
          <a:p>
            <a:pPr marL="285750" indent="-285750">
              <a:buFont typeface="Arial" panose="020B0604020202020204" pitchFamily="34" charset="0"/>
              <a:buChar char="•"/>
            </a:pPr>
            <a:endParaRPr lang="en-GB" sz="8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The way that we treat strangers;</a:t>
            </a:r>
          </a:p>
          <a:p>
            <a:pPr marL="285750" indent="-285750">
              <a:buFont typeface="Arial" panose="020B0604020202020204" pitchFamily="34" charset="0"/>
              <a:buChar char="•"/>
            </a:pPr>
            <a:endParaRPr lang="en-GB" sz="8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How we encourage others;</a:t>
            </a:r>
          </a:p>
          <a:p>
            <a:pPr marL="285750" indent="-285750">
              <a:buFont typeface="Arial" panose="020B0604020202020204" pitchFamily="34" charset="0"/>
              <a:buChar char="•"/>
            </a:pPr>
            <a:endParaRPr lang="en-GB" sz="8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Etc. etc.</a:t>
            </a:r>
            <a:endParaRPr lang="en-GB" sz="3200" b="1" dirty="0">
              <a:latin typeface="Calibri" panose="020F0502020204030204" pitchFamily="34" charset="0"/>
              <a:cs typeface="Calibri" panose="020F0502020204030204" pitchFamily="34" charset="0"/>
            </a:endParaRPr>
          </a:p>
        </p:txBody>
      </p:sp>
      <p:sp>
        <p:nvSpPr>
          <p:cNvPr id="4" name="TextBox 3"/>
          <p:cNvSpPr txBox="1"/>
          <p:nvPr/>
        </p:nvSpPr>
        <p:spPr>
          <a:xfrm rot="5400000">
            <a:off x="4928059" y="3685949"/>
            <a:ext cx="5233366" cy="769441"/>
          </a:xfrm>
          <a:prstGeom prst="rect">
            <a:avLst/>
          </a:prstGeom>
          <a:noFill/>
        </p:spPr>
        <p:txBody>
          <a:bodyPr wrap="square" rtlCol="0">
            <a:spAutoFit/>
          </a:bodyPr>
          <a:lstStyle/>
          <a:p>
            <a:r>
              <a:rPr lang="en-GB" sz="4400" b="1" dirty="0" smtClean="0">
                <a:solidFill>
                  <a:schemeClr val="bg1"/>
                </a:solidFill>
                <a:latin typeface="Calibri" panose="020F0502020204030204" pitchFamily="34" charset="0"/>
                <a:cs typeface="Calibri" panose="020F0502020204030204" pitchFamily="34" charset="0"/>
              </a:rPr>
              <a:t>That will do attitude</a:t>
            </a:r>
            <a:endParaRPr lang="en-GB" sz="4400" b="1" dirty="0">
              <a:solidFill>
                <a:schemeClr val="bg1"/>
              </a:solidFill>
              <a:latin typeface="Calibri" panose="020F0502020204030204" pitchFamily="34" charset="0"/>
              <a:cs typeface="Calibri" panose="020F0502020204030204" pitchFamily="34" charset="0"/>
            </a:endParaRPr>
          </a:p>
        </p:txBody>
      </p:sp>
      <p:pic>
        <p:nvPicPr>
          <p:cNvPr id="205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55632" y="677916"/>
            <a:ext cx="3563008" cy="3563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4" descr="30+ Cartoon Of The Speedometer Odometer Stock Illustrations, Royalty-Free  Vector Graphics &amp; Clip Art - i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25409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latin typeface="Calibri" panose="020F0502020204030204" pitchFamily="34" charset="0"/>
                <a:cs typeface="Calibri" panose="020F0502020204030204" pitchFamily="34" charset="0"/>
              </a:rPr>
              <a:t>Bring our best</a:t>
            </a:r>
            <a:endParaRPr lang="en-GB" b="1" dirty="0">
              <a:solidFill>
                <a:srgbClr val="C00000"/>
              </a:solidFill>
              <a:latin typeface="Calibri" panose="020F0502020204030204" pitchFamily="34" charset="0"/>
              <a:cs typeface="Calibri" panose="020F0502020204030204" pitchFamily="34" charset="0"/>
            </a:endParaRPr>
          </a:p>
        </p:txBody>
      </p:sp>
      <p:sp>
        <p:nvSpPr>
          <p:cNvPr id="3" name="TextBox 2"/>
          <p:cNvSpPr txBox="1"/>
          <p:nvPr/>
        </p:nvSpPr>
        <p:spPr>
          <a:xfrm>
            <a:off x="835572" y="1623846"/>
            <a:ext cx="7394027" cy="4893647"/>
          </a:xfrm>
          <a:prstGeom prst="rect">
            <a:avLst/>
          </a:prstGeom>
          <a:noFill/>
        </p:spPr>
        <p:txBody>
          <a:bodyPr wrap="square" rtlCol="0">
            <a:spAutoFit/>
          </a:bodyPr>
          <a:lstStyle/>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Church attendance and ministry;</a:t>
            </a:r>
          </a:p>
          <a:p>
            <a:pPr marL="285750" indent="-285750">
              <a:buFont typeface="Arial" panose="020B0604020202020204" pitchFamily="34" charset="0"/>
              <a:buChar char="•"/>
            </a:pPr>
            <a:endParaRPr lang="en-GB" sz="8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Prayer life;</a:t>
            </a:r>
          </a:p>
          <a:p>
            <a:pPr marL="285750" indent="-285750">
              <a:buFont typeface="Arial" panose="020B0604020202020204" pitchFamily="34" charset="0"/>
              <a:buChar char="•"/>
            </a:pPr>
            <a:endParaRPr lang="en-GB" sz="8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Financial giving;</a:t>
            </a:r>
          </a:p>
          <a:p>
            <a:pPr marL="285750" indent="-285750">
              <a:buFont typeface="Arial" panose="020B0604020202020204" pitchFamily="34" charset="0"/>
              <a:buChar char="•"/>
            </a:pPr>
            <a:endParaRPr lang="en-GB" sz="8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Use of time or gifts;</a:t>
            </a:r>
          </a:p>
          <a:p>
            <a:pPr marL="285750" indent="-285750">
              <a:buFont typeface="Arial" panose="020B0604020202020204" pitchFamily="34" charset="0"/>
              <a:buChar char="•"/>
            </a:pPr>
            <a:endParaRPr lang="en-GB" sz="8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Hospitality;</a:t>
            </a:r>
          </a:p>
          <a:p>
            <a:pPr marL="285750" indent="-285750">
              <a:buFont typeface="Arial" panose="020B0604020202020204" pitchFamily="34" charset="0"/>
              <a:buChar char="•"/>
            </a:pPr>
            <a:endParaRPr lang="en-GB" sz="8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The way that we treat strangers;</a:t>
            </a:r>
          </a:p>
          <a:p>
            <a:pPr marL="285750" indent="-285750">
              <a:buFont typeface="Arial" panose="020B0604020202020204" pitchFamily="34" charset="0"/>
              <a:buChar char="•"/>
            </a:pPr>
            <a:endParaRPr lang="en-GB" sz="8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How we encourage others;</a:t>
            </a:r>
          </a:p>
          <a:p>
            <a:pPr marL="285750" indent="-285750">
              <a:buFont typeface="Arial" panose="020B0604020202020204" pitchFamily="34" charset="0"/>
              <a:buChar char="•"/>
            </a:pPr>
            <a:endParaRPr lang="en-GB" sz="8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Etc. etc.</a:t>
            </a:r>
            <a:endParaRPr lang="en-GB" sz="3200" b="1" dirty="0">
              <a:latin typeface="Calibri" panose="020F0502020204030204" pitchFamily="34" charset="0"/>
              <a:cs typeface="Calibri" panose="020F0502020204030204" pitchFamily="34" charset="0"/>
            </a:endParaRPr>
          </a:p>
        </p:txBody>
      </p:sp>
      <p:sp>
        <p:nvSpPr>
          <p:cNvPr id="4" name="TextBox 3"/>
          <p:cNvSpPr txBox="1"/>
          <p:nvPr/>
        </p:nvSpPr>
        <p:spPr>
          <a:xfrm rot="5400000">
            <a:off x="4928059" y="3685949"/>
            <a:ext cx="5233366" cy="769441"/>
          </a:xfrm>
          <a:prstGeom prst="rect">
            <a:avLst/>
          </a:prstGeom>
          <a:noFill/>
        </p:spPr>
        <p:txBody>
          <a:bodyPr wrap="square" rtlCol="0">
            <a:spAutoFit/>
          </a:bodyPr>
          <a:lstStyle/>
          <a:p>
            <a:r>
              <a:rPr lang="en-GB" sz="4400" b="1" dirty="0" smtClean="0">
                <a:solidFill>
                  <a:schemeClr val="bg1"/>
                </a:solidFill>
                <a:latin typeface="Calibri" panose="020F0502020204030204" pitchFamily="34" charset="0"/>
                <a:cs typeface="Calibri" panose="020F0502020204030204" pitchFamily="34" charset="0"/>
              </a:rPr>
              <a:t>That will do attitude</a:t>
            </a:r>
            <a:endParaRPr lang="en-GB" sz="4400" b="1" dirty="0">
              <a:solidFill>
                <a:schemeClr val="bg1"/>
              </a:solidFill>
              <a:latin typeface="Calibri" panose="020F0502020204030204" pitchFamily="34" charset="0"/>
              <a:cs typeface="Calibri" panose="020F0502020204030204" pitchFamily="34" charset="0"/>
            </a:endParaRPr>
          </a:p>
        </p:txBody>
      </p:sp>
      <p:pic>
        <p:nvPicPr>
          <p:cNvPr id="205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55632" y="677916"/>
            <a:ext cx="3563008" cy="3563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4" descr="30+ Cartoon Of The Speedometer Odometer Stock Illustrations, Royalty-Free  Vector Graphics &amp; Clip Art - i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p:cNvSpPr txBox="1"/>
          <p:nvPr/>
        </p:nvSpPr>
        <p:spPr>
          <a:xfrm rot="19463599">
            <a:off x="843955" y="2554519"/>
            <a:ext cx="9224227" cy="1785104"/>
          </a:xfrm>
          <a:prstGeom prst="rect">
            <a:avLst/>
          </a:prstGeom>
          <a:noFill/>
        </p:spPr>
        <p:txBody>
          <a:bodyPr wrap="square" rtlCol="0">
            <a:spAutoFit/>
          </a:bodyPr>
          <a:lstStyle/>
          <a:p>
            <a:r>
              <a:rPr lang="en-GB" sz="11000" dirty="0" smtClean="0">
                <a:ln>
                  <a:solidFill>
                    <a:schemeClr val="accent1"/>
                  </a:solidFill>
                </a:ln>
                <a:solidFill>
                  <a:srgbClr val="FF00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Health Warning</a:t>
            </a:r>
            <a:endParaRPr lang="en-GB" sz="11000" dirty="0">
              <a:ln>
                <a:solidFill>
                  <a:schemeClr val="accent1"/>
                </a:solidFill>
              </a:ln>
              <a:solidFill>
                <a:srgbClr val="FF00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5409282"/>
      </p:ext>
    </p:extLst>
  </p:cSld>
  <p:clrMapOvr>
    <a:masterClrMapping/>
  </p:clrMapOvr>
</p:sld>
</file>

<file path=ppt/theme/theme1.xml><?xml version="1.0" encoding="utf-8"?>
<a:theme xmlns:a="http://schemas.openxmlformats.org/drawingml/2006/main" name="conversations-slide-templat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1" id="{4968C1AF-B8FE-5B47-AED3-2FAD3A7ED02B}" vid="{01B11433-EC8A-0545-A98C-434A1E1373AC}"/>
    </a:ext>
  </a:extLst>
</a:theme>
</file>

<file path=docProps/app.xml><?xml version="1.0" encoding="utf-8"?>
<Properties xmlns="http://schemas.openxmlformats.org/officeDocument/2006/extended-properties" xmlns:vt="http://schemas.openxmlformats.org/officeDocument/2006/docPropsVTypes">
  <Template>conversations-slide-template</Template>
  <TotalTime>8123</TotalTime>
  <Words>479</Words>
  <Application>Microsoft Office PowerPoint</Application>
  <PresentationFormat>Custom</PresentationFormat>
  <Paragraphs>112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conversations-slide-template</vt:lpstr>
      <vt:lpstr>PowerPoint Presentation</vt:lpstr>
      <vt:lpstr>Some background</vt:lpstr>
      <vt:lpstr>PowerPoint Presentation</vt:lpstr>
      <vt:lpstr>PowerPoint Presentation</vt:lpstr>
      <vt:lpstr>Key phrases spoken by the Lord Almighty</vt:lpstr>
      <vt:lpstr>Romans 12:1-2</vt:lpstr>
      <vt:lpstr>Bring our best</vt:lpstr>
      <vt:lpstr>Bring our best</vt:lpstr>
      <vt:lpstr>Bring our best</vt:lpstr>
      <vt:lpstr>The Context of Romans 12</vt:lpstr>
      <vt:lpstr>The Context of Romans 12</vt:lpstr>
      <vt:lpstr>Preserve Knowledge</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dc:creator>
  <cp:lastModifiedBy>Alan</cp:lastModifiedBy>
  <cp:revision>10</cp:revision>
  <dcterms:created xsi:type="dcterms:W3CDTF">2024-03-29T15:36:48Z</dcterms:created>
  <dcterms:modified xsi:type="dcterms:W3CDTF">2024-04-04T07:00:08Z</dcterms:modified>
</cp:coreProperties>
</file>